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641" r:id="rId3"/>
    <p:sldId id="634" r:id="rId4"/>
    <p:sldId id="642" r:id="rId5"/>
    <p:sldId id="601" r:id="rId6"/>
    <p:sldId id="602" r:id="rId7"/>
    <p:sldId id="603" r:id="rId8"/>
    <p:sldId id="604" r:id="rId9"/>
    <p:sldId id="605" r:id="rId10"/>
    <p:sldId id="606" r:id="rId11"/>
    <p:sldId id="607" r:id="rId12"/>
    <p:sldId id="608" r:id="rId13"/>
    <p:sldId id="609" r:id="rId14"/>
    <p:sldId id="610" r:id="rId15"/>
    <p:sldId id="611" r:id="rId16"/>
    <p:sldId id="635" r:id="rId17"/>
    <p:sldId id="612" r:id="rId18"/>
    <p:sldId id="613" r:id="rId19"/>
    <p:sldId id="614" r:id="rId20"/>
    <p:sldId id="615" r:id="rId21"/>
    <p:sldId id="616" r:id="rId22"/>
    <p:sldId id="617" r:id="rId23"/>
    <p:sldId id="618" r:id="rId24"/>
    <p:sldId id="61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C3A1-3F21-42FB-B741-21519E17AC8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C3A1-3F21-42FB-B741-21519E17AC8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423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C3A1-3F21-42FB-B741-21519E17AC8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08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C3A1-3F21-42FB-B741-21519E17AC8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C3A1-3F21-42FB-B741-21519E17AC8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44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C3A1-3F21-42FB-B741-21519E17AC8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75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C3A1-3F21-42FB-B741-21519E17AC8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81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C3A1-3F21-42FB-B741-21519E17AC8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29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C3A1-3F21-42FB-B741-21519E17AC8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77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C3A1-3F21-42FB-B741-21519E17AC8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1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2C3A1-3F21-42FB-B741-21519E17AC8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95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2C3A1-3F21-42FB-B741-21519E17AC8B}" type="datetimeFigureOut">
              <a:rPr lang="en-US" smtClean="0"/>
              <a:t>2/14/24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0C559-0D42-4D76-92B1-8C19F3BD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866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Slides for Courses Using the </a:t>
            </a:r>
            <a:r>
              <a:rPr lang="en-US" i="1" dirty="0"/>
              <a:t>Business Intelligence Guidebook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i="1" dirty="0"/>
              <a:t>From Data Integration to Analytics</a:t>
            </a:r>
          </a:p>
          <a:p>
            <a:r>
              <a:rPr lang="en-US" dirty="0"/>
              <a:t>by</a:t>
            </a:r>
          </a:p>
          <a:p>
            <a:r>
              <a:rPr lang="en-US" dirty="0"/>
              <a:t>Rick Sherman</a:t>
            </a:r>
          </a:p>
          <a:p>
            <a:r>
              <a:rPr lang="en-US" dirty="0"/>
              <a:t>www.biguidebook.com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234" y="3967626"/>
            <a:ext cx="1428750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654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analysis – area chart</a:t>
            </a:r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479800" y="1919288"/>
            <a:ext cx="5230813" cy="4519612"/>
            <a:chOff x="3479800" y="1919288"/>
            <a:chExt cx="5230813" cy="4519612"/>
          </a:xfrm>
        </p:grpSpPr>
        <p:pic>
          <p:nvPicPr>
            <p:cNvPr id="3" name="Picture 2" descr="f13-06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9800" y="1919288"/>
              <a:ext cx="523081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479800" y="6096000"/>
              <a:ext cx="52308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f13-06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9069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analysis – bar chart</a:t>
            </a:r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441700" y="1919288"/>
            <a:ext cx="5307013" cy="4519612"/>
            <a:chOff x="3441700" y="1919288"/>
            <a:chExt cx="5307013" cy="4519612"/>
          </a:xfrm>
        </p:grpSpPr>
        <p:pic>
          <p:nvPicPr>
            <p:cNvPr id="3" name="Picture 2" descr="f13-07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1700" y="1919288"/>
              <a:ext cx="530701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441700" y="6096000"/>
              <a:ext cx="53070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f13-07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30704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 analysis – heat map</a:t>
            </a:r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611438" y="1919288"/>
            <a:ext cx="6967537" cy="4519612"/>
            <a:chOff x="2611438" y="1919288"/>
            <a:chExt cx="6967537" cy="4519612"/>
          </a:xfrm>
        </p:grpSpPr>
        <p:pic>
          <p:nvPicPr>
            <p:cNvPr id="3" name="Picture 2" descr="f13-08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1438" y="1919288"/>
              <a:ext cx="69675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611438" y="6096000"/>
              <a:ext cx="69675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f13-08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080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 – scatter plot</a:t>
            </a:r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538538" y="1919288"/>
            <a:ext cx="5114925" cy="4519612"/>
            <a:chOff x="3538538" y="1919288"/>
            <a:chExt cx="5114925" cy="4519612"/>
          </a:xfrm>
        </p:grpSpPr>
        <p:pic>
          <p:nvPicPr>
            <p:cNvPr id="3" name="Picture 2" descr="f13-09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8538" y="1919288"/>
              <a:ext cx="511492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538538" y="6096000"/>
              <a:ext cx="51149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f13-09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093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Geography mapping</a:t>
            </a:r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454400" y="1919288"/>
            <a:ext cx="5283200" cy="4519612"/>
            <a:chOff x="3454400" y="1919288"/>
            <a:chExt cx="5283200" cy="4519612"/>
          </a:xfrm>
        </p:grpSpPr>
        <p:pic>
          <p:nvPicPr>
            <p:cNvPr id="3" name="Picture 2" descr="f13-10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4400" y="1919288"/>
              <a:ext cx="528320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454400" y="6096000"/>
              <a:ext cx="5283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f13-10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37005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analysis – box plot</a:t>
            </a:r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581400" y="1919288"/>
            <a:ext cx="5029200" cy="4519612"/>
            <a:chOff x="3581400" y="1919288"/>
            <a:chExt cx="5029200" cy="4519612"/>
          </a:xfrm>
        </p:grpSpPr>
        <p:pic>
          <p:nvPicPr>
            <p:cNvPr id="3" name="Picture 2" descr="f13-1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1400" y="1919288"/>
              <a:ext cx="502920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581400" y="6096000"/>
              <a:ext cx="50292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f13-11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176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14</a:t>
            </a:r>
            <a:br>
              <a:rPr lang="en-US" dirty="0"/>
            </a:br>
            <a:r>
              <a:rPr lang="en-US" dirty="0"/>
              <a:t>BI Design and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272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 visual design methods</a:t>
            </a:r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3230563"/>
            <a:ext cx="11277600" cy="1895475"/>
            <a:chOff x="457200" y="3230563"/>
            <a:chExt cx="11277600" cy="1895475"/>
          </a:xfrm>
        </p:grpSpPr>
        <p:pic>
          <p:nvPicPr>
            <p:cNvPr id="3" name="Picture 2" descr="f14-0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230563"/>
              <a:ext cx="11277600" cy="1514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4783138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f14-01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847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Whiteboard sketch</a:t>
            </a:r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1863725" y="1919288"/>
            <a:ext cx="8464550" cy="4519612"/>
            <a:chOff x="1863725" y="1919288"/>
            <a:chExt cx="8464550" cy="4519612"/>
          </a:xfrm>
        </p:grpSpPr>
        <p:pic>
          <p:nvPicPr>
            <p:cNvPr id="3" name="Picture 2" descr="f14-0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725" y="1919288"/>
              <a:ext cx="84645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1863725" y="6096000"/>
              <a:ext cx="84645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f14-02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1441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 application wireframe</a:t>
            </a:r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111375" y="1919288"/>
            <a:ext cx="7967663" cy="4519612"/>
            <a:chOff x="2111375" y="1919288"/>
            <a:chExt cx="7967663" cy="4519612"/>
          </a:xfrm>
        </p:grpSpPr>
        <p:pic>
          <p:nvPicPr>
            <p:cNvPr id="3" name="Picture 2" descr="f14-0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375" y="1919288"/>
              <a:ext cx="796766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111375" y="6096000"/>
              <a:ext cx="796766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f14-03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4009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Intelligence Guidebook – From Data Integration to Analytics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78243" y="2996271"/>
            <a:ext cx="650995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November 2014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Imprint: Morgan Kaufmann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Print Book ISBN : 9780124114616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eBook ISBN : 9780124115286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105" y="1478177"/>
            <a:ext cx="4025199" cy="49473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2339546"/>
            <a:ext cx="4226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www.biguidebook.com</a:t>
            </a:r>
          </a:p>
        </p:txBody>
      </p:sp>
    </p:spTree>
    <p:extLst>
      <p:ext uri="{BB962C8B-B14F-4D97-AF65-F5344CB8AC3E}">
        <p14:creationId xmlns:p14="http://schemas.microsoft.com/office/powerpoint/2010/main" val="3234038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 storyboard example</a:t>
            </a:r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1131888" y="1919288"/>
            <a:ext cx="9926637" cy="4519612"/>
            <a:chOff x="1131888" y="1919288"/>
            <a:chExt cx="9926637" cy="4519612"/>
          </a:xfrm>
        </p:grpSpPr>
        <p:pic>
          <p:nvPicPr>
            <p:cNvPr id="3" name="Picture 2" descr="f14-04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888" y="1919288"/>
              <a:ext cx="99266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1131888" y="6096000"/>
              <a:ext cx="99266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f14-04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721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 mockup example</a:t>
            </a:r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457450" y="1919288"/>
            <a:ext cx="7275513" cy="4519612"/>
            <a:chOff x="2457450" y="1919288"/>
            <a:chExt cx="7275513" cy="4519612"/>
          </a:xfrm>
        </p:grpSpPr>
        <p:pic>
          <p:nvPicPr>
            <p:cNvPr id="3" name="Picture 2" descr="f14-05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7450" y="1919288"/>
              <a:ext cx="7275513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457450" y="6096000"/>
              <a:ext cx="7275513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f14-05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9454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 prototyping</a:t>
            </a:r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3101975"/>
            <a:ext cx="11277600" cy="2154238"/>
            <a:chOff x="457200" y="3101975"/>
            <a:chExt cx="11277600" cy="2154238"/>
          </a:xfrm>
        </p:grpSpPr>
        <p:pic>
          <p:nvPicPr>
            <p:cNvPr id="3" name="Picture 2" descr="f14-06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3101975"/>
              <a:ext cx="11277600" cy="177323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4913313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f14-06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21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 application development lifecycle</a:t>
            </a:r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359025" y="1919288"/>
            <a:ext cx="7473950" cy="4519612"/>
            <a:chOff x="2359025" y="1919288"/>
            <a:chExt cx="7473950" cy="4519612"/>
          </a:xfrm>
        </p:grpSpPr>
        <p:pic>
          <p:nvPicPr>
            <p:cNvPr id="3" name="Picture 2" descr="f14-07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9025" y="1919288"/>
              <a:ext cx="74739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359025" y="6096000"/>
              <a:ext cx="74739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f14-07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6648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 application testing</a:t>
            </a:r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457200" y="2293938"/>
            <a:ext cx="11277600" cy="3770312"/>
            <a:chOff x="457200" y="2293938"/>
            <a:chExt cx="11277600" cy="3770312"/>
          </a:xfrm>
        </p:grpSpPr>
        <p:pic>
          <p:nvPicPr>
            <p:cNvPr id="3" name="Picture 2" descr="f14-08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2293938"/>
              <a:ext cx="11277600" cy="33893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457200" y="5721350"/>
              <a:ext cx="1127760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f14-08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548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769924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dirty="0"/>
              <a:t>Chapter 13: Business Intelligence Application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Chapter 14: BI Design and Development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2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Chapter 13</a:t>
            </a:r>
            <a:br>
              <a:rPr lang="en-US" dirty="0"/>
            </a:br>
            <a:r>
              <a:rPr lang="en-US" dirty="0"/>
              <a:t>Business Intelligence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5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example 1</a:t>
            </a:r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722563" y="1919288"/>
            <a:ext cx="6746875" cy="4519612"/>
            <a:chOff x="2722563" y="1919288"/>
            <a:chExt cx="6746875" cy="4519612"/>
          </a:xfrm>
        </p:grpSpPr>
        <p:pic>
          <p:nvPicPr>
            <p:cNvPr id="3" name="Picture 2" descr="f13-01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2563" y="1919288"/>
              <a:ext cx="674687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722563" y="6096000"/>
              <a:ext cx="674687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f13-01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1863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example 2</a:t>
            </a:r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300288" y="1919288"/>
            <a:ext cx="7591425" cy="4519612"/>
            <a:chOff x="2300288" y="1919288"/>
            <a:chExt cx="7591425" cy="4519612"/>
          </a:xfrm>
        </p:grpSpPr>
        <p:pic>
          <p:nvPicPr>
            <p:cNvPr id="3" name="Picture 2" descr="f13-02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0288" y="1919288"/>
              <a:ext cx="7591425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300288" y="6096000"/>
              <a:ext cx="7591425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f13-02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99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 data sources</a:t>
            </a:r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346325" y="1919288"/>
            <a:ext cx="7499350" cy="4519612"/>
            <a:chOff x="2346325" y="1919288"/>
            <a:chExt cx="7499350" cy="4519612"/>
          </a:xfrm>
        </p:grpSpPr>
        <p:pic>
          <p:nvPicPr>
            <p:cNvPr id="3" name="Picture 2" descr="f13-03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46325" y="1919288"/>
              <a:ext cx="74993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346325" y="6096000"/>
              <a:ext cx="74993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f13-03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2994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analysis – bar chart</a:t>
            </a:r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3354388" y="1919288"/>
            <a:ext cx="5481637" cy="4519612"/>
            <a:chOff x="3354388" y="1919288"/>
            <a:chExt cx="5481637" cy="4519612"/>
          </a:xfrm>
        </p:grpSpPr>
        <p:pic>
          <p:nvPicPr>
            <p:cNvPr id="3" name="Picture 2" descr="f13-04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4388" y="1919288"/>
              <a:ext cx="5481637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3354388" y="6096000"/>
              <a:ext cx="5481637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f13-04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962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 analysis with line graph</a:t>
            </a:r>
          </a:p>
        </p:txBody>
      </p:sp>
      <p:grpSp>
        <p:nvGrpSpPr>
          <p:cNvPr id="5" name="Group 4"/>
          <p:cNvGrpSpPr>
            <a:grpSpLocks noGrp="1" noUngrp="1" noChangeAspect="1"/>
          </p:cNvGrpSpPr>
          <p:nvPr/>
        </p:nvGrpSpPr>
        <p:grpSpPr>
          <a:xfrm>
            <a:off x="2181225" y="1919288"/>
            <a:ext cx="7829550" cy="4519612"/>
            <a:chOff x="2181225" y="1919288"/>
            <a:chExt cx="7829550" cy="4519612"/>
          </a:xfrm>
        </p:grpSpPr>
        <p:pic>
          <p:nvPicPr>
            <p:cNvPr id="3" name="Picture 2" descr="f13-05-9780124114616"/>
            <p:cNvPicPr>
              <a:picLocks noRot="1" noChangeAspect="1" noMove="1" noResize="1"/>
            </p:cNvPicPr>
            <p:nvPr isPhoto="1"/>
          </p:nvPicPr>
          <p:blipFill>
            <a:blip r:embed="rId2" cstate="print">
              <a:lum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1225" y="1919288"/>
              <a:ext cx="7829550" cy="41386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/>
            <p:cNvSpPr/>
            <p:nvPr/>
          </p:nvSpPr>
          <p:spPr>
            <a:xfrm>
              <a:off x="2181225" y="6096000"/>
              <a:ext cx="7829550" cy="342900"/>
            </a:xfrm>
            <a:prstGeom prst="rect">
              <a:avLst/>
            </a:prstGeom>
            <a:noFill/>
            <a:ln>
              <a:noFill/>
            </a:ln>
          </p:spPr>
          <p:txBody>
            <a:bodyPr anchor="ctr">
              <a:normAutofit fontScale="85000" lnSpcReduction="20000"/>
            </a:bodyPr>
            <a:lstStyle/>
            <a:p>
              <a:pPr algn="ctr"/>
              <a:r>
                <a:rPr lang="en-US" sz="2400" dirty="0"/>
                <a:t>f13-05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9389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1698</TotalTime>
  <Words>167</Words>
  <Application>Microsoft Macintosh PowerPoint</Application>
  <PresentationFormat>Widescreen</PresentationFormat>
  <Paragraphs>52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Slides for Courses Using the Business Intelligence Guidebook</vt:lpstr>
      <vt:lpstr>Business Intelligence Guidebook – From Data Integration to Analytics</vt:lpstr>
      <vt:lpstr>Chapter 13: Business Intelligence Application  Chapter 14: BI Design and Development</vt:lpstr>
      <vt:lpstr>Chapter 13 Business Intelligence Applications</vt:lpstr>
      <vt:lpstr>Dashboard example 1</vt:lpstr>
      <vt:lpstr>Dashboard example 2</vt:lpstr>
      <vt:lpstr>BI data sources</vt:lpstr>
      <vt:lpstr>Comparison analysis – bar chart</vt:lpstr>
      <vt:lpstr>Trend analysis with line graph</vt:lpstr>
      <vt:lpstr>Trend analysis – area chart</vt:lpstr>
      <vt:lpstr>Trend analysis – bar chart</vt:lpstr>
      <vt:lpstr>Contribution analysis – heat map</vt:lpstr>
      <vt:lpstr>Correlation analysis – scatter plot</vt:lpstr>
      <vt:lpstr>Geography mapping</vt:lpstr>
      <vt:lpstr>Distribution analysis – box plot</vt:lpstr>
      <vt:lpstr>Chapter 14 BI Design and Development</vt:lpstr>
      <vt:lpstr>BI visual design methods</vt:lpstr>
      <vt:lpstr>Whiteboard sketch</vt:lpstr>
      <vt:lpstr>BI application wireframe</vt:lpstr>
      <vt:lpstr>BI storyboard example</vt:lpstr>
      <vt:lpstr>BI mockup example</vt:lpstr>
      <vt:lpstr>BI prototyping</vt:lpstr>
      <vt:lpstr>BI application development lifecycle</vt:lpstr>
      <vt:lpstr>BI application testing</vt:lpstr>
    </vt:vector>
  </TitlesOfParts>
  <Company>MInerva Solutions Inc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Intelligence Guidebook</dc:title>
  <dc:creator>andrea harris</dc:creator>
  <cp:lastModifiedBy>Parsian, Mahmoud</cp:lastModifiedBy>
  <cp:revision>66</cp:revision>
  <dcterms:created xsi:type="dcterms:W3CDTF">2015-03-20T17:31:54Z</dcterms:created>
  <dcterms:modified xsi:type="dcterms:W3CDTF">2024-02-15T07:08:09Z</dcterms:modified>
</cp:coreProperties>
</file>